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492" r:id="rId3"/>
    <p:sldId id="515" r:id="rId4"/>
    <p:sldId id="493" r:id="rId6"/>
    <p:sldId id="495" r:id="rId7"/>
    <p:sldId id="494" r:id="rId8"/>
    <p:sldId id="496" r:id="rId9"/>
    <p:sldId id="497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300" r:id="rId25"/>
    <p:sldId id="352" r:id="rId26"/>
    <p:sldId id="450" r:id="rId27"/>
    <p:sldId id="449" r:id="rId28"/>
    <p:sldId id="448" r:id="rId29"/>
    <p:sldId id="473" r:id="rId30"/>
    <p:sldId id="514" r:id="rId31"/>
  </p:sldIdLst>
  <p:sldSz cx="12190095" cy="685927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5"/>
    <a:srgbClr val="6583A8"/>
    <a:srgbClr val="5AD6BE"/>
    <a:srgbClr val="31C7C9"/>
    <a:srgbClr val="FFFFFF"/>
    <a:srgbClr val="F8F8F8"/>
    <a:srgbClr val="77A3C1"/>
    <a:srgbClr val="81B747"/>
    <a:srgbClr val="01ACBE"/>
    <a:srgbClr val="E25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8" autoAdjust="0"/>
    <p:restoredTop sz="95220" autoAdjust="0"/>
  </p:normalViewPr>
  <p:slideViewPr>
    <p:cSldViewPr snapToGrid="0" showGuides="1">
      <p:cViewPr>
        <p:scale>
          <a:sx n="89" d="100"/>
          <a:sy n="89" d="100"/>
        </p:scale>
        <p:origin x="171" y="-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tags" Target="tags/tag18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有时候直接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</a:rPr>
              <a:t>pip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install+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对应的包名并不能正确安装，或者安装后依旧会出现安装不完全的情况。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有时候直接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</a:rPr>
              <a:t>pip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install+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对应的包名并不能正确安装，或者安装后依旧会出现安装不完全的情况。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462388" y="368030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03282"/>
            <a:ext cx="12190413" cy="3862031"/>
          </a:xfrm>
          <a:prstGeom prst="rect">
            <a:avLst/>
          </a:prstGeom>
          <a:solidFill>
            <a:srgbClr val="004C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/>
          <p:nvPr/>
        </p:nvCxnSpPr>
        <p:spPr>
          <a:xfrm>
            <a:off x="0" y="1135117"/>
            <a:ext cx="12190413" cy="0"/>
          </a:xfrm>
          <a:prstGeom prst="line">
            <a:avLst/>
          </a:prstGeom>
          <a:ln w="76200">
            <a:solidFill>
              <a:srgbClr val="004C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0" y="5470635"/>
            <a:ext cx="12190413" cy="0"/>
          </a:xfrm>
          <a:prstGeom prst="line">
            <a:avLst/>
          </a:prstGeom>
          <a:ln w="76200">
            <a:solidFill>
              <a:srgbClr val="004C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69571" y="2270234"/>
            <a:ext cx="539180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计算机视觉</a:t>
            </a:r>
            <a:endParaRPr kumimoji="1" lang="en-US" altLang="zh-CN" sz="5400" dirty="0">
              <a:solidFill>
                <a:schemeClr val="bg1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ctr"/>
            <a:r>
              <a:rPr kumimoji="1"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aoli SC" panose="02010600040101010101" pitchFamily="2" charset="-122"/>
                <a:ea typeface="Baoli SC" panose="02010600040101010101" pitchFamily="2" charset="-122"/>
              </a:rPr>
              <a:t>第</a:t>
            </a:r>
            <a:r>
              <a:rPr kumimoji="1"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aoli SC" panose="02010600040101010101" pitchFamily="2" charset="-122"/>
                <a:ea typeface="Baoli SC" panose="02010600040101010101" pitchFamily="2" charset="-122"/>
              </a:rPr>
              <a:t>三次大作业</a:t>
            </a:r>
            <a:endParaRPr kumimoji="1" lang="en-US" altLang="zh-CN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0" y="6811027"/>
            <a:ext cx="12190413" cy="0"/>
          </a:xfrm>
          <a:prstGeom prst="line">
            <a:avLst/>
          </a:prstGeom>
          <a:ln w="190500">
            <a:solidFill>
              <a:srgbClr val="004C9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46631" y="5931813"/>
            <a:ext cx="48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小组成员：刘学梅、付鑫玉、徐民睿、万宇虹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91662" y="157437"/>
            <a:ext cx="3986905" cy="977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72964" y="1303281"/>
            <a:ext cx="5696607" cy="38610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2837601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004C95"/>
                  </a:solidFill>
                  <a:cs typeface="+mn-ea"/>
                  <a:sym typeface="+mn-lt"/>
                </a:rPr>
                <a:t>YOLOv5</a:t>
              </a:r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简介</a:t>
              </a:r>
              <a:endParaRPr lang="zh-CN" altLang="en-US" sz="36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46" name="文本框 45"/>
          <p:cNvSpPr txBox="1"/>
          <p:nvPr/>
        </p:nvSpPr>
        <p:spPr>
          <a:xfrm>
            <a:off x="1366520" y="1302385"/>
            <a:ext cx="9705975" cy="48399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457200"/>
            <a:r>
              <a:rPr lang="en-US" altLang="zh-CN" sz="2400" b="0" i="0"/>
              <a:t>YOLOv5 是由 Ultralytics 公司于2020年6月发布的目标检测模型YOLOv5因其出色的性能、易用性和模块化设计而广受欢迎。</a:t>
            </a:r>
            <a:endParaRPr lang="en-US" altLang="zh-CN" sz="2400" b="0" i="0"/>
          </a:p>
          <a:p>
            <a:pPr algn="l"/>
            <a:r>
              <a:rPr lang="en-US" altLang="zh-CN" sz="2400" i="0"/>
              <a:t>PyTorch实现</a:t>
            </a:r>
            <a:r>
              <a:rPr lang="en-US" altLang="zh-CN" sz="2400" b="0" i="0"/>
              <a:t>：</a:t>
            </a:r>
            <a:endParaRPr lang="en-US" altLang="zh-CN" sz="2400" b="0" i="0"/>
          </a:p>
          <a:p>
            <a:pPr lvl="1" algn="l"/>
            <a:r>
              <a:rPr lang="en-US" altLang="zh-CN" sz="2400" b="0" i="0"/>
              <a:t>完全基于PyTorch框架，相比Darknet实现的YOLOv4更易使用和扩展</a:t>
            </a:r>
            <a:endParaRPr lang="en-US" altLang="zh-CN" sz="2400" b="0" i="0"/>
          </a:p>
          <a:p>
            <a:pPr lvl="1" algn="l"/>
            <a:r>
              <a:rPr lang="en-US" altLang="zh-CN" sz="2400" b="0" i="0"/>
              <a:t>支持GPU加速训练和推理</a:t>
            </a:r>
            <a:endParaRPr lang="en-US" altLang="zh-CN" sz="2400" b="0" i="0"/>
          </a:p>
          <a:p>
            <a:pPr algn="l"/>
            <a:r>
              <a:rPr lang="en-US" altLang="zh-CN" sz="2400" i="0"/>
              <a:t>多尺寸模型</a:t>
            </a:r>
            <a:r>
              <a:rPr lang="en-US" altLang="zh-CN" sz="2400" b="0" i="0"/>
              <a:t>：</a:t>
            </a:r>
            <a:endParaRPr lang="en-US" altLang="zh-CN" sz="2400" b="0" i="0"/>
          </a:p>
          <a:p>
            <a:pPr lvl="1" algn="l"/>
            <a:r>
              <a:rPr lang="en-US" altLang="zh-CN" sz="2400" b="0" i="0"/>
              <a:t>提供四种预定义模型尺寸：</a:t>
            </a:r>
            <a:endParaRPr lang="en-US" altLang="zh-CN" sz="2400" b="0" i="0"/>
          </a:p>
          <a:p>
            <a:pPr lvl="2" algn="l"/>
            <a:r>
              <a:rPr lang="en-US" altLang="zh-CN" sz="2400" b="0" i="0"/>
              <a:t>YOLOv5s (small) - 最小最快，参数量7.2M</a:t>
            </a:r>
            <a:endParaRPr lang="en-US" altLang="zh-CN" sz="2400" b="0" i="0"/>
          </a:p>
          <a:p>
            <a:pPr lvl="2" algn="l"/>
            <a:r>
              <a:rPr lang="en-US" altLang="zh-CN" sz="2400" b="0" i="0">
                <a:highlight>
                  <a:srgbClr val="FFFF00"/>
                </a:highlight>
              </a:rPr>
              <a:t>YOLOv5m (medium) - 平衡型，参数量21.2M</a:t>
            </a:r>
            <a:endParaRPr lang="en-US" altLang="zh-CN" sz="2400" b="0" i="0">
              <a:highlight>
                <a:srgbClr val="FFFF00"/>
              </a:highlight>
            </a:endParaRPr>
          </a:p>
          <a:p>
            <a:pPr lvl="2" algn="l"/>
            <a:r>
              <a:rPr lang="en-US" altLang="zh-CN" sz="2400" b="0" i="0"/>
              <a:t>YOLOv5l (large) - 更高精度，参数量46.5M</a:t>
            </a:r>
            <a:endParaRPr lang="en-US" altLang="zh-CN" sz="2400" b="0" i="0"/>
          </a:p>
          <a:p>
            <a:pPr lvl="2" algn="l"/>
            <a:r>
              <a:rPr lang="en-US" altLang="zh-CN" sz="2400" b="0" i="0"/>
              <a:t>YOLOv5x (extra large) - 最大最精确，参数量86.7M</a:t>
            </a:r>
            <a:endParaRPr lang="en-US" altLang="zh-CN" sz="2400" b="0" i="0"/>
          </a:p>
          <a:p>
            <a:endParaRPr lang="en-US" altLang="zh-CN" sz="2400" b="0" i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2458243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数据集处理</a:t>
              </a:r>
              <a:endParaRPr lang="zh-CN" altLang="en-US" sz="36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423" y="1468483"/>
            <a:ext cx="7858125" cy="19145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59" y="3530315"/>
            <a:ext cx="7953375" cy="29146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00522" y="1855273"/>
            <a:ext cx="3125664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2400" i="0"/>
              <a:t>行人</a:t>
            </a:r>
            <a:r>
              <a:rPr lang="en-US" altLang="zh-CN" sz="2400" b="0" i="0"/>
              <a:t>（pedestrian）</a:t>
            </a:r>
            <a:endParaRPr lang="en-US" altLang="zh-CN" sz="2400" b="0" i="0"/>
          </a:p>
          <a:p>
            <a:pPr algn="l">
              <a:buFont typeface="+mj-lt"/>
              <a:buAutoNum type="arabicPeriod"/>
            </a:pPr>
            <a:r>
              <a:rPr lang="en-US" altLang="zh-CN" sz="2400" i="0"/>
              <a:t>人群</a:t>
            </a:r>
            <a:r>
              <a:rPr lang="en-US" altLang="zh-CN" sz="2400" b="0" i="0"/>
              <a:t>（people）</a:t>
            </a:r>
            <a:endParaRPr lang="en-US" altLang="zh-CN" sz="2400" b="0" i="0"/>
          </a:p>
          <a:p>
            <a:pPr algn="l">
              <a:buFont typeface="+mj-lt"/>
              <a:buAutoNum type="arabicPeriod"/>
            </a:pPr>
            <a:r>
              <a:rPr lang="en-US" altLang="zh-CN" sz="2400" i="0"/>
              <a:t>自行车</a:t>
            </a:r>
            <a:r>
              <a:rPr lang="en-US" altLang="zh-CN" sz="2400" b="0" i="0"/>
              <a:t>（bicycle）</a:t>
            </a:r>
            <a:endParaRPr lang="en-US" altLang="zh-CN" sz="2400" b="0" i="0"/>
          </a:p>
          <a:p>
            <a:pPr algn="l">
              <a:buFont typeface="+mj-lt"/>
              <a:buAutoNum type="arabicPeriod"/>
            </a:pPr>
            <a:r>
              <a:rPr lang="en-US" altLang="zh-CN" sz="2400" i="0"/>
              <a:t>轿车</a:t>
            </a:r>
            <a:r>
              <a:rPr lang="en-US" altLang="zh-CN" sz="2400" b="0" i="0"/>
              <a:t>（car）</a:t>
            </a:r>
            <a:endParaRPr lang="en-US" altLang="zh-CN" sz="2400" b="0" i="0"/>
          </a:p>
          <a:p>
            <a:pPr algn="l">
              <a:buFont typeface="+mj-lt"/>
              <a:buAutoNum type="arabicPeriod"/>
            </a:pPr>
            <a:r>
              <a:rPr lang="en-US" altLang="zh-CN" sz="2400" i="0"/>
              <a:t>面包车</a:t>
            </a:r>
            <a:r>
              <a:rPr lang="en-US" altLang="zh-CN" sz="2400" b="0" i="0"/>
              <a:t>（van）</a:t>
            </a:r>
            <a:endParaRPr lang="en-US" altLang="zh-CN" sz="2400" b="0" i="0"/>
          </a:p>
          <a:p>
            <a:pPr algn="l">
              <a:buFont typeface="+mj-lt"/>
              <a:buAutoNum type="arabicPeriod"/>
            </a:pPr>
            <a:r>
              <a:rPr lang="en-US" altLang="zh-CN" sz="2400" i="0"/>
              <a:t>卡车</a:t>
            </a:r>
            <a:r>
              <a:rPr lang="en-US" altLang="zh-CN" sz="2400" b="0" i="0"/>
              <a:t>（truck）</a:t>
            </a:r>
            <a:endParaRPr lang="en-US" altLang="zh-CN" sz="2400" b="0" i="0"/>
          </a:p>
          <a:p>
            <a:pPr algn="l">
              <a:buFont typeface="+mj-lt"/>
              <a:buAutoNum type="arabicPeriod"/>
            </a:pPr>
            <a:r>
              <a:rPr lang="en-US" altLang="zh-CN" sz="2400" i="0"/>
              <a:t>三轮车</a:t>
            </a:r>
            <a:r>
              <a:rPr lang="en-US" altLang="zh-CN" sz="2400" b="0" i="0"/>
              <a:t>（tricycle）</a:t>
            </a:r>
            <a:endParaRPr lang="en-US" altLang="zh-CN" sz="2400" b="0" i="0"/>
          </a:p>
          <a:p>
            <a:pPr algn="l">
              <a:buFont typeface="+mj-lt"/>
              <a:buAutoNum type="arabicPeriod"/>
            </a:pPr>
            <a:r>
              <a:rPr lang="en-US" altLang="zh-CN" sz="2400" i="0"/>
              <a:t>摩托车</a:t>
            </a:r>
            <a:r>
              <a:rPr lang="en-US" altLang="zh-CN" sz="2400" b="0" i="0"/>
              <a:t>（awning-tricycle）</a:t>
            </a:r>
            <a:endParaRPr lang="en-US" altLang="zh-CN" sz="2400" b="0" i="0"/>
          </a:p>
          <a:p>
            <a:pPr algn="l">
              <a:buFont typeface="+mj-lt"/>
              <a:buAutoNum type="arabicPeriod"/>
            </a:pPr>
            <a:r>
              <a:rPr lang="en-US" altLang="zh-CN" sz="2400" i="0"/>
              <a:t>公交车</a:t>
            </a:r>
            <a:r>
              <a:rPr lang="en-US" altLang="zh-CN" sz="2400" b="0" i="0"/>
              <a:t>（bus）</a:t>
            </a:r>
            <a:endParaRPr lang="en-US" altLang="zh-CN" sz="2400" b="0" i="0"/>
          </a:p>
          <a:p>
            <a:pPr algn="l">
              <a:buFont typeface="+mj-lt"/>
              <a:buAutoNum type="arabicPeriod"/>
            </a:pPr>
            <a:r>
              <a:rPr lang="en-US" altLang="zh-CN" sz="2400" i="0"/>
              <a:t>其他车辆</a:t>
            </a:r>
            <a:r>
              <a:rPr lang="en-US" altLang="zh-CN" sz="2400" b="0" i="0"/>
              <a:t>（motor）</a:t>
            </a:r>
            <a:endParaRPr lang="en-US" altLang="zh-CN" sz="2400" b="0" i="0"/>
          </a:p>
          <a:p>
            <a:endParaRPr lang="en-US" altLang="zh-CN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1716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数据集处理</a:t>
              </a:r>
              <a:endParaRPr lang="zh-CN" altLang="en-US" sz="24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文本框 42"/>
          <p:cNvSpPr txBox="1"/>
          <p:nvPr/>
        </p:nvSpPr>
        <p:spPr>
          <a:xfrm>
            <a:off x="240665" y="5156835"/>
            <a:ext cx="11737975" cy="2169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0" i="0"/>
              <a:t>新版本的yolov5中已经集成了训练visdrone数据集的配置文件，其中附带了数据集的处理方式，主要是labels的生成，正确执行代码后，会在’VisDrone2019-DET-train’, ‘VisDrone2019-DET-val’, 'VisDrone2019-DET-test-dev三个文件夹内新生成</a:t>
            </a:r>
            <a:r>
              <a:rPr lang="en-US" altLang="zh-CN" sz="2400" i="0"/>
              <a:t>labels</a:t>
            </a:r>
            <a:r>
              <a:rPr lang="en-US" altLang="zh-CN" sz="2400" b="0" i="0"/>
              <a:t>文件夹，用以存放将VisDrone数据集处理成YoloV5格式后的数据标签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8620" y="1407795"/>
            <a:ext cx="5680710" cy="34531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706755"/>
            <a:chOff x="3132492" y="554842"/>
            <a:chExt cx="7341875" cy="70675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2205337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训练过程</a:t>
              </a:r>
              <a:endParaRPr lang="zh-CN" altLang="en-US" sz="40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1445895" y="5216525"/>
            <a:ext cx="9306560" cy="1947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3200"/>
              <a:t>基于官方的train.py修改了相关参数；</a:t>
            </a:r>
            <a:endParaRPr lang="en-US" altLang="zh-CN" sz="3200"/>
          </a:p>
          <a:p>
            <a:r>
              <a:rPr lang="en-US" altLang="zh-CN" sz="3200"/>
              <a:t>其中默认模型路径改为 yolov5m.pt</a:t>
            </a:r>
            <a:endParaRPr lang="en-US" altLang="zh-CN" sz="3200"/>
          </a:p>
          <a:p>
            <a:r>
              <a:rPr lang="en-US" altLang="zh-CN" sz="3200"/>
              <a:t>默认数据集配置指向 VisDrone.yaml</a:t>
            </a:r>
            <a:endParaRPr lang="en-US" altLang="zh-CN" sz="3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9455" y="1347470"/>
            <a:ext cx="7958455" cy="37445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358108"/>
            <a:ext cx="7373644" cy="754400"/>
            <a:chOff x="3132492" y="498327"/>
            <a:chExt cx="7341875" cy="754400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5853" y="498327"/>
              <a:ext cx="2003013" cy="70167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训练结果</a:t>
              </a:r>
              <a:endParaRPr lang="zh-CN" altLang="en-US" sz="36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5" name="图片 24" descr="图形用户界面, 图表, 折线图&#10;&#10;AI 生成的内容可能不正确。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130" y="1550462"/>
            <a:ext cx="9838573" cy="491928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0" y="3080385"/>
            <a:ext cx="412305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+mn-ea"/>
              </a:rPr>
              <a:t>输入尺寸：</a:t>
            </a:r>
            <a:r>
              <a:rPr lang="en-US" altLang="zh-CN" sz="2400" dirty="0">
                <a:latin typeface="+mn-ea"/>
              </a:rPr>
              <a:t>320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+mn-ea"/>
              </a:rPr>
              <a:t>batch size</a:t>
            </a:r>
            <a:r>
              <a:rPr lang="zh-CN" altLang="en-US" sz="2400" dirty="0">
                <a:latin typeface="+mn-ea"/>
              </a:rPr>
              <a:t>：</a:t>
            </a:r>
            <a:r>
              <a:rPr lang="en-US" altLang="zh-CN" sz="2400" dirty="0">
                <a:latin typeface="+mn-ea"/>
              </a:rPr>
              <a:t>4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+mn-ea"/>
              </a:rPr>
              <a:t>epoch</a:t>
            </a:r>
            <a:r>
              <a:rPr lang="zh-CN" altLang="en-US" sz="2400" dirty="0">
                <a:latin typeface="+mn-ea"/>
              </a:rPr>
              <a:t>数：</a:t>
            </a:r>
            <a:r>
              <a:rPr lang="en-US" altLang="zh-CN" sz="2400" dirty="0">
                <a:latin typeface="+mn-ea"/>
              </a:rPr>
              <a:t>5</a:t>
            </a:r>
            <a:endParaRPr lang="en-US" altLang="zh-CN" sz="2400" dirty="0">
              <a:latin typeface="+mn-ea"/>
            </a:endParaRPr>
          </a:p>
          <a:p>
            <a:endParaRPr lang="en-US" altLang="zh-CN" sz="2400" dirty="0"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340964"/>
            <a:ext cx="7373644" cy="833120"/>
            <a:chOff x="3132492" y="481183"/>
            <a:chExt cx="7341875" cy="833120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464914" y="481183"/>
              <a:ext cx="2003013" cy="83312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训练结果</a:t>
              </a:r>
              <a:endParaRPr lang="zh-CN" altLang="en-US" sz="36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2" name="图片 21" descr="许多乐高玩具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85" y="1206022"/>
            <a:ext cx="5124642" cy="51246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669" y="1625218"/>
            <a:ext cx="4371975" cy="428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247619"/>
            <a:ext cx="7373644" cy="926465"/>
            <a:chOff x="3132492" y="387838"/>
            <a:chExt cx="7341875" cy="92646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464914" y="387838"/>
              <a:ext cx="2003013" cy="92646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检测结果</a:t>
              </a:r>
              <a:endParaRPr lang="zh-CN" altLang="en-US" sz="36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2277" y="4539626"/>
            <a:ext cx="6210300" cy="20288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510" y="1525905"/>
            <a:ext cx="7086600" cy="283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074056" cy="1014730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altLang="zh-CN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5" name="组合 264"/>
          <p:cNvGrpSpPr/>
          <p:nvPr/>
        </p:nvGrpSpPr>
        <p:grpSpPr>
          <a:xfrm>
            <a:off x="3993334" y="1322078"/>
            <a:ext cx="8376285" cy="1440180"/>
            <a:chOff x="5159245" y="2700409"/>
            <a:chExt cx="8376285" cy="1440180"/>
          </a:xfrm>
        </p:grpSpPr>
        <p:sp>
          <p:nvSpPr>
            <p:cNvPr id="266" name="矩形 265"/>
            <p:cNvSpPr/>
            <p:nvPr/>
          </p:nvSpPr>
          <p:spPr>
            <a:xfrm>
              <a:off x="5159245" y="2700409"/>
              <a:ext cx="4010025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TPH-YOLOv5</a:t>
              </a:r>
              <a:endParaRPr kumimoji="1" lang="en-US" altLang="zh-CN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7" name="矩形 266"/>
            <p:cNvSpPr/>
            <p:nvPr/>
          </p:nvSpPr>
          <p:spPr>
            <a:xfrm>
              <a:off x="5197345" y="3569724"/>
              <a:ext cx="833818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1" indent="457200"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针对低空无人机小目标识别的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YOLOv5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改进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6860" y="3098165"/>
            <a:ext cx="7693660" cy="2578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706755"/>
            <a:chOff x="3132492" y="554842"/>
            <a:chExt cx="7341875" cy="70675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5853" y="554842"/>
              <a:ext cx="367788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改进方面</a:t>
              </a:r>
              <a:endParaRPr lang="zh-CN" altLang="en-US" sz="40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525145" y="1405890"/>
            <a:ext cx="1118235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增加了一个预测头用于微小物体检测</a:t>
            </a:r>
            <a:endParaRPr lang="zh-CN" altLang="en-US" sz="24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  <a:p>
            <a:pPr indent="457200"/>
            <a:r>
              <a:rPr lang="zh-CN" altLang="en-US" sz="2000" dirty="0"/>
              <a:t>与其他三种预测头相结合，四头结构可以缓解剧烈的对象尺度变化带来的负面影响。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用</a:t>
            </a:r>
            <a:r>
              <a:rPr lang="en-US" altLang="zh-CN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Transformer</a:t>
            </a: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编码器块替换了原始版本</a:t>
            </a:r>
            <a:r>
              <a:rPr lang="en-US" altLang="zh-CN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YOLOv5</a:t>
            </a: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中的一些卷积块和</a:t>
            </a:r>
            <a:r>
              <a:rPr lang="en-US" altLang="zh-CN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CSP</a:t>
            </a: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瓶颈块</a:t>
            </a:r>
            <a:endParaRPr lang="zh-CN" altLang="en-US" sz="24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  <a:p>
            <a:pPr indent="457200"/>
            <a:r>
              <a:rPr lang="zh-CN" altLang="en-US" sz="2000" dirty="0"/>
              <a:t>与原始瓶颈块相比，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编码器块可以捕获全局信息和丰富的上下文信息。每个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编码器包含两个子层。第一子层是多头注意层，第二子层（</a:t>
            </a:r>
            <a:r>
              <a:rPr lang="en-US" altLang="zh-CN" sz="2000" dirty="0"/>
              <a:t>MLP</a:t>
            </a:r>
            <a:r>
              <a:rPr lang="zh-CN" altLang="en-US" sz="2000" dirty="0"/>
              <a:t>）是全连接层。在每个子层之间使用剩余连接。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编码器块提高了捕获不同本地信息的能力。它还可以利用自我注意机制探索特征表征潜力。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注意力机制</a:t>
            </a:r>
            <a:endParaRPr lang="zh-CN" altLang="en-US" sz="24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  <a:p>
            <a:pPr indent="457200"/>
            <a:r>
              <a:rPr lang="zh-CN" altLang="en-US" sz="2000" dirty="0"/>
              <a:t>卷积块注意模块（</a:t>
            </a:r>
            <a:r>
              <a:rPr lang="en-US" altLang="zh-CN" sz="2000" dirty="0"/>
              <a:t>CBAM</a:t>
            </a:r>
            <a:r>
              <a:rPr lang="zh-CN" altLang="en-US" sz="2000" dirty="0"/>
              <a:t>）。</a:t>
            </a:r>
            <a:r>
              <a:rPr lang="en-US" altLang="zh-CN" sz="2000" dirty="0"/>
              <a:t>CBAM</a:t>
            </a:r>
            <a:r>
              <a:rPr lang="zh-CN" altLang="en-US" sz="2000" dirty="0"/>
              <a:t>是一个简单但有效的注意模块。它是一个轻量级的模块，可以集成到大多数著名的</a:t>
            </a:r>
            <a:r>
              <a:rPr lang="en-US" altLang="zh-CN" sz="2000" dirty="0"/>
              <a:t>CNN</a:t>
            </a:r>
            <a:r>
              <a:rPr lang="zh-CN" altLang="en-US" sz="2000" dirty="0"/>
              <a:t>架构中，并且可以以端到端的方式进行训练。</a:t>
            </a:r>
            <a:r>
              <a:rPr lang="en-US" altLang="zh-CN" sz="2000" dirty="0"/>
              <a:t>CBAM</a:t>
            </a:r>
            <a:r>
              <a:rPr lang="zh-CN" altLang="en-US" sz="2000" dirty="0"/>
              <a:t>在给定特征图的情况下，沿着通道和空间两个独立的维度顺序地推断注意力图，然后将注意力图与输入特征图相乘以执行自适应特征细化。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sym typeface="+mn-ea"/>
              </a:rPr>
              <a:t>增加了模型集成和自训练分类器、</a:t>
            </a: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更复杂的训练方式</a:t>
            </a:r>
            <a:endParaRPr lang="zh-CN" altLang="en-US" sz="24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5853" y="554842"/>
              <a:ext cx="2872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训练结果</a:t>
              </a:r>
              <a:endParaRPr lang="zh-CN" altLang="en-US" sz="36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573" y="3043208"/>
            <a:ext cx="10842625" cy="35769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7110" y="1322358"/>
            <a:ext cx="104127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dirty="0"/>
              <a:t>模型在不同类别上的性能差异较大，对于一些常见的、</a:t>
            </a:r>
            <a:r>
              <a:rPr lang="zh-CN" altLang="en-US" sz="2400" b="1" dirty="0"/>
              <a:t>样本数量较多</a:t>
            </a:r>
            <a:r>
              <a:rPr lang="zh-CN" altLang="en-US" sz="2400" dirty="0"/>
              <a:t>的目标类别（如行人、汽车等），</a:t>
            </a:r>
            <a:r>
              <a:rPr lang="zh-CN" altLang="en-US" sz="2400" b="1" dirty="0"/>
              <a:t>模型的准确率和召回率相对较高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mAP</a:t>
            </a:r>
            <a:r>
              <a:rPr lang="en-US" altLang="zh-CN" sz="2400" dirty="0"/>
              <a:t> </a:t>
            </a:r>
            <a:r>
              <a:rPr lang="zh-CN" altLang="en-US" sz="2400" dirty="0"/>
              <a:t>值也较好；而对于一些</a:t>
            </a:r>
            <a:r>
              <a:rPr lang="zh-CN" altLang="en-US" sz="2400" b="1" dirty="0"/>
              <a:t>样本数量较少</a:t>
            </a:r>
            <a:r>
              <a:rPr lang="zh-CN" altLang="en-US" sz="2400" dirty="0"/>
              <a:t>的类别（如遮阳三轮车、公交车等），</a:t>
            </a:r>
            <a:r>
              <a:rPr lang="zh-CN" altLang="en-US" sz="2400" b="1" dirty="0"/>
              <a:t>模型的性能相对较差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658225" y="4304030"/>
            <a:ext cx="2761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accent2"/>
                </a:solidFill>
                <a:sym typeface="+mn-ea"/>
              </a:rPr>
              <a:t>耗时太长了，减小了轮次和批量大小</a:t>
            </a:r>
            <a:endParaRPr lang="en-US" altLang="zh-CN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</a:rPr>
              <a:t>batch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en-US" altLang="zh-CN" dirty="0">
                <a:solidFill>
                  <a:schemeClr val="accent2"/>
                </a:solidFill>
              </a:rPr>
              <a:t>1</a:t>
            </a:r>
            <a:endParaRPr lang="en-US" altLang="zh-CN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</a:rPr>
              <a:t>epochs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en-US" altLang="zh-CN" dirty="0">
                <a:solidFill>
                  <a:schemeClr val="accent2"/>
                </a:solidFill>
              </a:rPr>
              <a:t>10</a:t>
            </a:r>
            <a:endParaRPr lang="en-US" altLang="zh-CN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56" name="组合 55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6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6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5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66" name="组合 6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7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6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73" name="组合 72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7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7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84" name="WordArt 293"/>
          <p:cNvSpPr>
            <a:spLocks noChangeArrowheads="1" noChangeShapeType="1" noTextEdit="1"/>
          </p:cNvSpPr>
          <p:nvPr/>
        </p:nvSpPr>
        <p:spPr bwMode="auto">
          <a:xfrm>
            <a:off x="248159" y="2710472"/>
            <a:ext cx="1769031" cy="8758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kern="10" dirty="0">
                <a:solidFill>
                  <a:srgbClr val="004C95"/>
                </a:solidFill>
                <a:cs typeface="+mn-ea"/>
                <a:sym typeface="+mn-lt"/>
              </a:rPr>
              <a:t>目录</a:t>
            </a:r>
            <a:endParaRPr lang="en-US" altLang="zh-CN" sz="1400" kern="10" dirty="0">
              <a:solidFill>
                <a:srgbClr val="004C95"/>
              </a:solidFill>
              <a:cs typeface="+mn-ea"/>
              <a:sym typeface="+mn-lt"/>
            </a:endParaRPr>
          </a:p>
          <a:p>
            <a:pPr algn="ctr"/>
            <a:r>
              <a:rPr lang="en-US" altLang="zh-CN" sz="900" kern="10" dirty="0">
                <a:solidFill>
                  <a:srgbClr val="004C95"/>
                </a:solidFill>
                <a:cs typeface="+mn-ea"/>
                <a:sym typeface="+mn-lt"/>
              </a:rPr>
              <a:t>DIRECTORY</a:t>
            </a:r>
            <a:endParaRPr lang="zh-CN" altLang="en-US" sz="900" kern="10" dirty="0">
              <a:solidFill>
                <a:srgbClr val="004C95"/>
              </a:solidFill>
              <a:cs typeface="+mn-ea"/>
              <a:sym typeface="+mn-lt"/>
            </a:endParaRPr>
          </a:p>
        </p:txBody>
      </p:sp>
      <p:sp>
        <p:nvSpPr>
          <p:cNvPr id="29" name="TextBox 46"/>
          <p:cNvSpPr txBox="1"/>
          <p:nvPr>
            <p:custDataLst>
              <p:tags r:id="rId1"/>
            </p:custDataLst>
          </p:nvPr>
        </p:nvSpPr>
        <p:spPr>
          <a:xfrm>
            <a:off x="6133304" y="1858270"/>
            <a:ext cx="5032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HIC-YOLOv5</a:t>
            </a:r>
            <a:r>
              <a:rPr kumimoji="1"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算法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47"/>
          <p:cNvSpPr txBox="1"/>
          <p:nvPr>
            <p:custDataLst>
              <p:tags r:id="rId2"/>
            </p:custDataLst>
          </p:nvPr>
        </p:nvSpPr>
        <p:spPr>
          <a:xfrm>
            <a:off x="6114254" y="2779914"/>
            <a:ext cx="5032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YOLOv5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TextBox 48"/>
          <p:cNvSpPr txBox="1"/>
          <p:nvPr>
            <p:custDataLst>
              <p:tags r:id="rId3"/>
            </p:custDataLst>
          </p:nvPr>
        </p:nvSpPr>
        <p:spPr>
          <a:xfrm>
            <a:off x="6145264" y="3707955"/>
            <a:ext cx="5032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TPH-YOLOv5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TextBox 49"/>
          <p:cNvSpPr txBox="1"/>
          <p:nvPr>
            <p:custDataLst>
              <p:tags r:id="rId4"/>
            </p:custDataLst>
          </p:nvPr>
        </p:nvSpPr>
        <p:spPr>
          <a:xfrm>
            <a:off x="6145264" y="4616899"/>
            <a:ext cx="5032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YOLOv8</a:t>
            </a:r>
            <a:r>
              <a:rPr kumimoji="1"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模型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>
            <p:custDataLst>
              <p:tags r:id="rId5"/>
            </p:custDataLst>
          </p:nvPr>
        </p:nvGrpSpPr>
        <p:grpSpPr>
          <a:xfrm>
            <a:off x="5373398" y="1788828"/>
            <a:ext cx="624684" cy="600549"/>
            <a:chOff x="2215144" y="982844"/>
            <a:chExt cx="1120898" cy="842780"/>
          </a:xfrm>
          <a:solidFill>
            <a:schemeClr val="bg1">
              <a:alpha val="12000"/>
            </a:schemeClr>
          </a:solidFill>
        </p:grpSpPr>
        <p:sp>
          <p:nvSpPr>
            <p:cNvPr id="34" name="平行四边形 33"/>
            <p:cNvSpPr/>
            <p:nvPr>
              <p:custDataLst>
                <p:tags r:id="rId6"/>
              </p:custDataLst>
            </p:nvPr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9"/>
            <p:cNvSpPr txBox="1"/>
            <p:nvPr>
              <p:custDataLst>
                <p:tags r:id="rId7"/>
              </p:custDataLst>
            </p:nvPr>
          </p:nvSpPr>
          <p:spPr>
            <a:xfrm>
              <a:off x="2245058" y="1046848"/>
              <a:ext cx="1066799" cy="7342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8"/>
            </p:custDataLst>
          </p:nvPr>
        </p:nvGrpSpPr>
        <p:grpSpPr>
          <a:xfrm>
            <a:off x="5373398" y="3638513"/>
            <a:ext cx="624684" cy="600549"/>
            <a:chOff x="2215144" y="982844"/>
            <a:chExt cx="1120898" cy="842780"/>
          </a:xfrm>
          <a:solidFill>
            <a:schemeClr val="bg1">
              <a:alpha val="12000"/>
            </a:schemeClr>
          </a:solidFill>
        </p:grpSpPr>
        <p:sp>
          <p:nvSpPr>
            <p:cNvPr id="37" name="平行四边形 36"/>
            <p:cNvSpPr/>
            <p:nvPr>
              <p:custDataLst>
                <p:tags r:id="rId9"/>
              </p:custDataLst>
            </p:nvPr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2245058" y="1046848"/>
              <a:ext cx="1066799" cy="7342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11"/>
            </p:custDataLst>
          </p:nvPr>
        </p:nvGrpSpPr>
        <p:grpSpPr>
          <a:xfrm>
            <a:off x="5373398" y="2710472"/>
            <a:ext cx="624684" cy="600549"/>
            <a:chOff x="2215144" y="982844"/>
            <a:chExt cx="1120898" cy="842780"/>
          </a:xfrm>
          <a:solidFill>
            <a:schemeClr val="bg1">
              <a:alpha val="12000"/>
            </a:schemeClr>
          </a:solidFill>
        </p:grpSpPr>
        <p:sp>
          <p:nvSpPr>
            <p:cNvPr id="40" name="平行四边形 39"/>
            <p:cNvSpPr/>
            <p:nvPr>
              <p:custDataLst>
                <p:tags r:id="rId12"/>
              </p:custDataLst>
            </p:nvPr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2245058" y="1046848"/>
              <a:ext cx="1066799" cy="7342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>
            <p:custDataLst>
              <p:tags r:id="rId14"/>
            </p:custDataLst>
          </p:nvPr>
        </p:nvGrpSpPr>
        <p:grpSpPr>
          <a:xfrm>
            <a:off x="5373398" y="4547457"/>
            <a:ext cx="624684" cy="600549"/>
            <a:chOff x="2215144" y="982844"/>
            <a:chExt cx="1120898" cy="842780"/>
          </a:xfrm>
          <a:solidFill>
            <a:schemeClr val="bg1">
              <a:alpha val="12000"/>
            </a:schemeClr>
          </a:solidFill>
        </p:grpSpPr>
        <p:sp>
          <p:nvSpPr>
            <p:cNvPr id="43" name="平行四边形 42"/>
            <p:cNvSpPr/>
            <p:nvPr>
              <p:custDataLst>
                <p:tags r:id="rId15"/>
              </p:custDataLst>
            </p:nvPr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9"/>
            <p:cNvSpPr txBox="1"/>
            <p:nvPr>
              <p:custDataLst>
                <p:tags r:id="rId16"/>
              </p:custDataLst>
            </p:nvPr>
          </p:nvSpPr>
          <p:spPr>
            <a:xfrm>
              <a:off x="2245058" y="1046848"/>
              <a:ext cx="1066799" cy="7342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4220" y="1023620"/>
            <a:ext cx="6162675" cy="47885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985"/>
            <a:ext cx="5824220" cy="490410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429469" y="189833"/>
            <a:ext cx="7373644" cy="869950"/>
            <a:chOff x="3132492" y="330052"/>
            <a:chExt cx="7341875" cy="869950"/>
          </a:xfrm>
        </p:grpSpPr>
        <p:sp>
          <p:nvSpPr>
            <p:cNvPr id="10" name="矩形 9"/>
            <p:cNvSpPr/>
            <p:nvPr/>
          </p:nvSpPr>
          <p:spPr>
            <a:xfrm>
              <a:off x="3132492" y="101523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5853" y="330052"/>
              <a:ext cx="3091139" cy="8699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训练结果</a:t>
              </a:r>
              <a:endParaRPr lang="zh-CN" altLang="en-US" sz="36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08915" y="5927090"/>
            <a:ext cx="4063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对角线元素：正确预测</a:t>
            </a:r>
            <a:endParaRPr lang="zh-CN" altLang="en-US" sz="2000"/>
          </a:p>
          <a:p>
            <a:r>
              <a:rPr lang="zh-CN" altLang="en-US" sz="2000"/>
              <a:t>其他元素：错误预测</a:t>
            </a:r>
            <a:endParaRPr lang="zh-CN" altLang="en-US" sz="2000"/>
          </a:p>
        </p:txBody>
      </p:sp>
      <p:sp>
        <p:nvSpPr>
          <p:cNvPr id="24" name="文本框 23"/>
          <p:cNvSpPr txBox="1"/>
          <p:nvPr/>
        </p:nvSpPr>
        <p:spPr>
          <a:xfrm>
            <a:off x="5553075" y="5915025"/>
            <a:ext cx="6964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0-pedestrain		2-bicycle		4-van</a:t>
            </a:r>
            <a:endParaRPr lang="en-US" altLang="zh-CN" sz="2000"/>
          </a:p>
          <a:p>
            <a:r>
              <a:rPr lang="en-US" altLang="zh-CN" sz="2000"/>
              <a:t>3-car			9-motor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5853" y="554842"/>
              <a:ext cx="311137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训练结果</a:t>
              </a:r>
              <a:endParaRPr lang="zh-CN" altLang="en-US" sz="36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960" y="1703070"/>
            <a:ext cx="9217660" cy="4370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32520" y="1703070"/>
            <a:ext cx="31483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/>
              <a:t>模型在训练集和验证集上的表现较为一致，损失都在逐渐下降，而精确率、召回率和平均精度都在逐渐上升，这表明模型在持续学习和优化。</a:t>
            </a:r>
            <a:endParaRPr lang="zh-CN" altLang="en-US" sz="2000"/>
          </a:p>
          <a:p>
            <a:pPr indent="457200">
              <a:lnSpc>
                <a:spcPct val="150000"/>
              </a:lnSpc>
            </a:pPr>
            <a:r>
              <a:rPr lang="zh-CN" altLang="en-US" sz="2000" b="1"/>
              <a:t>继续训练模型</a:t>
            </a:r>
            <a:r>
              <a:rPr lang="zh-CN" altLang="en-US" sz="2000"/>
              <a:t>可能会有助于达到更好的拟合效果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9525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074056" cy="1014730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en-US" altLang="zh-CN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5" name="组合 264"/>
          <p:cNvGrpSpPr/>
          <p:nvPr/>
        </p:nvGrpSpPr>
        <p:grpSpPr>
          <a:xfrm>
            <a:off x="4943929" y="2831473"/>
            <a:ext cx="5616460" cy="1284082"/>
            <a:chOff x="5159245" y="2700409"/>
            <a:chExt cx="5616460" cy="1284082"/>
          </a:xfrm>
        </p:grpSpPr>
        <p:sp>
          <p:nvSpPr>
            <p:cNvPr id="266" name="矩形 265"/>
            <p:cNvSpPr/>
            <p:nvPr/>
          </p:nvSpPr>
          <p:spPr>
            <a:xfrm>
              <a:off x="5159245" y="2700409"/>
              <a:ext cx="384752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YOLOv8</a:t>
              </a:r>
              <a:r>
                <a:rPr kumimoji="1" lang="zh-CN" altLang="en-US" sz="4800" b="1" dirty="0">
                  <a:solidFill>
                    <a:schemeClr val="bg1"/>
                  </a:solidFill>
                  <a:cs typeface="+mn-ea"/>
                  <a:sym typeface="+mn-lt"/>
                </a:rPr>
                <a:t>模型</a:t>
              </a:r>
              <a:endParaRPr kumimoji="1" lang="zh-CN" alt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7" name="矩形 266"/>
            <p:cNvSpPr/>
            <p:nvPr/>
          </p:nvSpPr>
          <p:spPr>
            <a:xfrm>
              <a:off x="5197345" y="3569506"/>
              <a:ext cx="5578360" cy="414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873298" y="554842"/>
              <a:ext cx="18182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模型结构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026" name="Picture 2" descr="YOLOv8原理深度解读,超级详细【未完待续】-CSDN博客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4" y="1117129"/>
            <a:ext cx="6126826" cy="53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741233" y="2292710"/>
            <a:ext cx="5312039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/>
              <a:t>YOLOv8 </a:t>
            </a:r>
            <a:r>
              <a:rPr lang="zh-CN" altLang="en-US" sz="2000" dirty="0"/>
              <a:t>主要由 </a:t>
            </a:r>
            <a:r>
              <a:rPr lang="en-US" altLang="zh-CN" sz="2000" b="1" dirty="0"/>
              <a:t>Backbone</a:t>
            </a:r>
            <a:r>
              <a:rPr lang="zh-CN" altLang="en-US" sz="2000" b="1" dirty="0"/>
              <a:t>（主干网络）</a:t>
            </a:r>
            <a:r>
              <a:rPr lang="en-US" altLang="zh-CN" sz="2000" b="1" dirty="0"/>
              <a:t>+ Neck</a:t>
            </a:r>
            <a:r>
              <a:rPr lang="zh-CN" altLang="en-US" sz="2000" b="1" dirty="0"/>
              <a:t>（特征融合）</a:t>
            </a:r>
            <a:r>
              <a:rPr lang="en-US" altLang="zh-CN" sz="2000" b="1" dirty="0"/>
              <a:t>+ Head</a:t>
            </a:r>
            <a:r>
              <a:rPr lang="zh-CN" altLang="en-US" sz="2000" b="1" dirty="0"/>
              <a:t>（预测头）</a:t>
            </a:r>
            <a:r>
              <a:rPr lang="zh-CN" altLang="en-US" sz="2000" dirty="0"/>
              <a:t>三部分组成。</a:t>
            </a:r>
            <a:endParaRPr lang="en-US" altLang="zh-CN" sz="20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用 </a:t>
            </a:r>
            <a:r>
              <a:rPr lang="en-US" altLang="zh-CN" sz="2000" dirty="0"/>
              <a:t>C2f</a:t>
            </a:r>
            <a:r>
              <a:rPr lang="zh-CN" altLang="en-US" sz="2000" dirty="0"/>
              <a:t>替代 </a:t>
            </a:r>
            <a:r>
              <a:rPr lang="en-US" altLang="zh-CN" sz="2000" dirty="0"/>
              <a:t>CSP </a:t>
            </a:r>
            <a:r>
              <a:rPr lang="zh-CN" altLang="en-US" sz="2000" dirty="0"/>
              <a:t>模块：结构更简单，表达能力更强，适用于小目标和细粒度任务。</a:t>
            </a:r>
            <a:endParaRPr lang="en-US" altLang="zh-CN" sz="20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Anchor-Free </a:t>
            </a:r>
            <a:r>
              <a:rPr lang="zh-CN" altLang="en-US" sz="2000" dirty="0"/>
              <a:t>检测头：更灵活、对小目标更友好，直接回归中心点</a:t>
            </a:r>
            <a:r>
              <a:rPr lang="en-US" altLang="zh-CN" sz="2000" dirty="0"/>
              <a:t>+</a:t>
            </a:r>
            <a:r>
              <a:rPr lang="zh-CN" altLang="en-US" sz="2000" dirty="0"/>
              <a:t>宽高。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5488"/>
            <a:ext cx="7373644" cy="697020"/>
            <a:chOff x="3132492" y="555707"/>
            <a:chExt cx="7341875" cy="697020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666698" y="555707"/>
              <a:ext cx="18182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模型选择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2387"/>
          <a:stretch>
            <a:fillRect/>
          </a:stretch>
        </p:blipFill>
        <p:spPr>
          <a:xfrm>
            <a:off x="1571876" y="1303009"/>
            <a:ext cx="8631673" cy="283799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357830" y="4527875"/>
            <a:ext cx="9474752" cy="159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VisDrone</a:t>
            </a:r>
            <a:r>
              <a:rPr lang="zh-CN" altLang="en-US" sz="2000" dirty="0"/>
              <a:t>数据集中的无人机拍摄高度 从</a:t>
            </a:r>
            <a:r>
              <a:rPr lang="en-US" altLang="zh-CN" sz="2000" dirty="0"/>
              <a:t>10</a:t>
            </a:r>
            <a:r>
              <a:rPr lang="zh-CN" altLang="en-US" sz="2000" dirty="0"/>
              <a:t>米到</a:t>
            </a:r>
            <a:r>
              <a:rPr lang="en-US" altLang="zh-CN" sz="2000" dirty="0"/>
              <a:t>200</a:t>
            </a:r>
            <a:r>
              <a:rPr lang="zh-CN" altLang="en-US" sz="2000" dirty="0"/>
              <a:t>米不等，涵盖了低空、中低空和中空多个飞行高度段。</a:t>
            </a:r>
            <a:endParaRPr lang="en-US" altLang="zh-CN" sz="2000" dirty="0"/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YOLOv8n</a:t>
            </a:r>
            <a:r>
              <a:rPr lang="zh-CN" altLang="en-US" sz="2000" dirty="0"/>
              <a:t>模型的检测速度最快、参数量最少，轻量化的模型结构在资源受限场景（无人机）中的更有优势，选择该模型进行训练。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05814"/>
            <a:ext cx="7373644" cy="706694"/>
            <a:chOff x="3132492" y="546033"/>
            <a:chExt cx="7341875" cy="706694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873298" y="546033"/>
              <a:ext cx="18182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训练设置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513715" y="1322070"/>
            <a:ext cx="5582285" cy="5932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+mn-ea"/>
              </a:rPr>
              <a:t>环境配置：</a:t>
            </a:r>
            <a:r>
              <a:rPr lang="en-US" altLang="zh-CN" sz="2400" dirty="0">
                <a:latin typeface="+mn-ea"/>
              </a:rPr>
              <a:t>pip install </a:t>
            </a:r>
            <a:r>
              <a:rPr lang="en-US" altLang="zh-CN" sz="2400" dirty="0" err="1">
                <a:latin typeface="+mn-ea"/>
              </a:rPr>
              <a:t>ultralytics</a:t>
            </a:r>
            <a:r>
              <a:rPr lang="en-US" altLang="zh-CN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opencv</a:t>
            </a:r>
            <a:r>
              <a:rPr lang="en-US" altLang="zh-CN" sz="2400" dirty="0">
                <a:latin typeface="+mn-ea"/>
              </a:rPr>
              <a:t>-python </a:t>
            </a:r>
            <a:r>
              <a:rPr lang="en-US" altLang="zh-CN" sz="2400" dirty="0" err="1">
                <a:latin typeface="+mn-ea"/>
              </a:rPr>
              <a:t>numpy</a:t>
            </a:r>
            <a:r>
              <a:rPr lang="en-US" altLang="zh-CN" sz="2400" dirty="0">
                <a:latin typeface="+mn-ea"/>
              </a:rPr>
              <a:t> pandas matplotlib </a:t>
            </a:r>
            <a:r>
              <a:rPr lang="en-US" altLang="zh-CN" sz="2400" dirty="0" err="1">
                <a:latin typeface="+mn-ea"/>
              </a:rPr>
              <a:t>tqdm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+mn-ea"/>
              </a:rPr>
              <a:t>参数设置：</a:t>
            </a:r>
            <a:endParaRPr lang="en-US" altLang="zh-CN" sz="28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+mn-ea"/>
              </a:rPr>
              <a:t>	</a:t>
            </a:r>
            <a:r>
              <a:rPr lang="zh-CN" altLang="en-US" sz="2800" b="1" dirty="0">
                <a:latin typeface="+mn-ea"/>
              </a:rPr>
              <a:t>输入尺寸：</a:t>
            </a:r>
            <a:r>
              <a:rPr lang="en-US" altLang="zh-CN" sz="2800" b="1" dirty="0">
                <a:latin typeface="+mn-ea"/>
              </a:rPr>
              <a:t>640</a:t>
            </a:r>
            <a:endParaRPr lang="en-US" altLang="zh-CN" sz="2800" b="1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latin typeface="+mn-ea"/>
              </a:rPr>
              <a:t>	batch size</a:t>
            </a:r>
            <a:r>
              <a:rPr lang="zh-CN" altLang="en-US" sz="2800" b="1" dirty="0">
                <a:latin typeface="+mn-ea"/>
              </a:rPr>
              <a:t>：</a:t>
            </a:r>
            <a:r>
              <a:rPr lang="en-US" altLang="zh-CN" sz="2800" b="1" dirty="0">
                <a:latin typeface="+mn-ea"/>
              </a:rPr>
              <a:t>16</a:t>
            </a:r>
            <a:endParaRPr lang="en-US" altLang="zh-CN" sz="2800" b="1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dirty="0">
                <a:latin typeface="+mn-ea"/>
              </a:rPr>
              <a:t>	epoch</a:t>
            </a:r>
            <a:r>
              <a:rPr lang="zh-CN" altLang="en-US" sz="2800" b="1" dirty="0">
                <a:latin typeface="+mn-ea"/>
              </a:rPr>
              <a:t>数：</a:t>
            </a:r>
            <a:r>
              <a:rPr lang="en-US" altLang="zh-CN" sz="2800" b="1" dirty="0">
                <a:latin typeface="+mn-ea"/>
              </a:rPr>
              <a:t>100</a:t>
            </a:r>
            <a:endParaRPr lang="en-US" altLang="zh-CN" sz="2800" b="1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+mn-ea"/>
              </a:rPr>
              <a:t>	</a:t>
            </a:r>
            <a:r>
              <a:rPr lang="zh-CN" altLang="en-US" sz="2800" dirty="0">
                <a:latin typeface="+mn-ea"/>
              </a:rPr>
              <a:t>优化策略：使用默认的学习率调整策略</a:t>
            </a:r>
            <a:endParaRPr lang="en-US" altLang="zh-CN" sz="28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+mn-ea"/>
              </a:rPr>
              <a:t>	</a:t>
            </a:r>
            <a:r>
              <a:rPr lang="zh-CN" altLang="en-US" sz="2800" dirty="0">
                <a:latin typeface="+mn-ea"/>
              </a:rPr>
              <a:t>使用预训练权重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451" y="1322358"/>
            <a:ext cx="5016972" cy="50065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39860"/>
            <a:ext cx="7373644" cy="672648"/>
            <a:chOff x="3132492" y="580079"/>
            <a:chExt cx="7341875" cy="672648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658084" y="580079"/>
              <a:ext cx="18182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训练结果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3" y="1279932"/>
            <a:ext cx="8013999" cy="4007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533202" y="1679467"/>
            <a:ext cx="3383280" cy="1791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训练集损失仍在持续下降，而验证集损失已趋于稳定，为避免模型过拟合，选择在此时提前停止训练。模型检测精度与参考论文结果基本一致。</a:t>
            </a:r>
            <a:endParaRPr lang="en-US" altLang="zh-CN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8751300" y="3749040"/>
          <a:ext cx="2947084" cy="74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542"/>
                <a:gridCol w="1473542"/>
              </a:tblGrid>
              <a:tr h="371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mAP</a:t>
                      </a:r>
                      <a:r>
                        <a:rPr lang="en-US" altLang="zh-CN" dirty="0"/>
                        <a:t>(50)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mAP</a:t>
                      </a:r>
                      <a:r>
                        <a:rPr lang="en-US" altLang="zh-CN" dirty="0"/>
                        <a:t>(50-95)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0.286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671727" y="5211629"/>
          <a:ext cx="10225769" cy="16076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22080"/>
                <a:gridCol w="8003689"/>
              </a:tblGrid>
              <a:tr h="267598">
                <a:tc>
                  <a:txBody>
                    <a:bodyPr/>
                    <a:lstStyle/>
                    <a:p>
                      <a:r>
                        <a:rPr lang="en-US" sz="1600" dirty="0"/>
                        <a:t>metrics/precision(B)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精确率</a:t>
                      </a:r>
                      <a:r>
                        <a:rPr lang="zh-CN" altLang="en-US" sz="1600" dirty="0"/>
                        <a:t>：查准率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267598">
                <a:tc>
                  <a:txBody>
                    <a:bodyPr/>
                    <a:lstStyle/>
                    <a:p>
                      <a:r>
                        <a:rPr lang="en-US" sz="1600"/>
                        <a:t>metrics/recall(B)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召回率</a:t>
                      </a:r>
                      <a:r>
                        <a:rPr lang="zh-CN" altLang="en-US" sz="1600" dirty="0"/>
                        <a:t>：查全率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34337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metrics/mAP50(B)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IoU≥0.5 </a:t>
                      </a:r>
                      <a:r>
                        <a:rPr lang="zh-CN" altLang="en-US" sz="1600" dirty="0"/>
                        <a:t>时所有类别平均准确率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601806">
                <a:tc>
                  <a:txBody>
                    <a:bodyPr/>
                    <a:lstStyle/>
                    <a:p>
                      <a:r>
                        <a:rPr lang="en-US" sz="1600" dirty="0"/>
                        <a:t>metrics/mAP50-95(B)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IoU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从 </a:t>
                      </a:r>
                      <a:r>
                        <a:rPr lang="en-US" altLang="zh-CN" sz="1600" dirty="0"/>
                        <a:t>0.5 </a:t>
                      </a:r>
                      <a:r>
                        <a:rPr lang="zh-CN" altLang="en-US" sz="1600" dirty="0"/>
                        <a:t>到 </a:t>
                      </a:r>
                      <a:r>
                        <a:rPr lang="en-US" altLang="zh-CN" sz="1600" dirty="0"/>
                        <a:t>0.95 </a:t>
                      </a:r>
                      <a:r>
                        <a:rPr lang="zh-CN" altLang="en-US" sz="1600" dirty="0"/>
                        <a:t>步长为 </a:t>
                      </a:r>
                      <a:r>
                        <a:rPr lang="en-US" altLang="zh-CN" sz="1600" dirty="0"/>
                        <a:t>0.05 </a:t>
                      </a:r>
                      <a:r>
                        <a:rPr lang="zh-CN" altLang="en-US" sz="1600" dirty="0"/>
                        <a:t>的平均值，更严格评估检测性能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1716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可视化结果</a:t>
              </a:r>
              <a:endParaRPr lang="zh-CN" altLang="en-US" sz="24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1" y="1374831"/>
            <a:ext cx="5400000" cy="30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691" y="1374831"/>
            <a:ext cx="5400000" cy="309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031244" y="4546283"/>
            <a:ext cx="277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标签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583644" y="4546283"/>
            <a:ext cx="277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检测结果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64700" y="50709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结果分析：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031244" y="4993272"/>
            <a:ext cx="9637447" cy="1822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1. </a:t>
            </a:r>
            <a:r>
              <a:rPr lang="zh-CN" altLang="en-US" b="1" dirty="0"/>
              <a:t>数据集配置文件填写有误</a:t>
            </a:r>
            <a:r>
              <a:rPr lang="zh-CN" altLang="en-US" dirty="0"/>
              <a:t>，类别名称与实际</a:t>
            </a:r>
            <a:r>
              <a:rPr lang="zh-CN" altLang="en-US" b="1" dirty="0"/>
              <a:t>标签不匹配</a:t>
            </a:r>
            <a:r>
              <a:rPr lang="zh-CN" altLang="en-US" dirty="0"/>
              <a:t>（配置文件中修改一下类别名）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数据集中不同类别的样本数量差异较大，导致模型</a:t>
            </a:r>
            <a:r>
              <a:rPr lang="zh-CN" altLang="en-US" b="1" dirty="0"/>
              <a:t>对高频类检测效果较好</a:t>
            </a:r>
            <a:r>
              <a:rPr lang="zh-CN" altLang="en-US" dirty="0"/>
              <a:t>，而</a:t>
            </a:r>
            <a:r>
              <a:rPr lang="zh-CN" altLang="en-US" b="1" dirty="0"/>
              <a:t>对低频类检测精度明显偏低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训练后的模型检测精度较低可能是因为小目标较难检测、检测框大部分置信度较低、类别不平衡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03282"/>
            <a:ext cx="12190413" cy="3862031"/>
          </a:xfrm>
          <a:prstGeom prst="rect">
            <a:avLst/>
          </a:prstGeom>
          <a:solidFill>
            <a:srgbClr val="004C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/>
          <p:nvPr/>
        </p:nvCxnSpPr>
        <p:spPr>
          <a:xfrm>
            <a:off x="0" y="1135117"/>
            <a:ext cx="12190413" cy="0"/>
          </a:xfrm>
          <a:prstGeom prst="line">
            <a:avLst/>
          </a:prstGeom>
          <a:ln w="76200">
            <a:solidFill>
              <a:srgbClr val="004C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0" y="5470635"/>
            <a:ext cx="12190413" cy="0"/>
          </a:xfrm>
          <a:prstGeom prst="line">
            <a:avLst/>
          </a:prstGeom>
          <a:ln w="76200">
            <a:solidFill>
              <a:srgbClr val="004C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791325" y="2644140"/>
            <a:ext cx="4770120" cy="548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7200" dirty="0">
                <a:solidFill>
                  <a:schemeClr val="bg1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谢谢聆听！</a:t>
            </a:r>
            <a:endParaRPr kumimoji="1" lang="zh-CN" altLang="en-US" sz="7200" dirty="0">
              <a:solidFill>
                <a:schemeClr val="bg1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0" y="6811027"/>
            <a:ext cx="12190413" cy="0"/>
          </a:xfrm>
          <a:prstGeom prst="line">
            <a:avLst/>
          </a:prstGeom>
          <a:ln w="190500">
            <a:solidFill>
              <a:srgbClr val="004C9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46631" y="5931813"/>
            <a:ext cx="48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小组成员：刘学梅、付鑫玉、徐民睿、万宇虹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91662" y="157437"/>
            <a:ext cx="3986905" cy="977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72964" y="1303281"/>
            <a:ext cx="5696607" cy="38610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074056" cy="1014730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altLang="zh-CN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4466590" y="2502535"/>
            <a:ext cx="6740525" cy="231203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l"/>
            <a:r>
              <a:rPr kumimoji="1"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HIC-YOLOv5</a:t>
            </a:r>
            <a:r>
              <a:rPr kumimoji="1"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算法</a:t>
            </a:r>
            <a:r>
              <a:rPr kumimoji="1"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:</a:t>
            </a:r>
            <a:endParaRPr kumimoji="1" lang="en-US" altLang="zh-CN" sz="6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kumimoji="1"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 Improved YOLOv5 For </a:t>
            </a:r>
            <a:endParaRPr kumimoji="1"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l"/>
            <a:r>
              <a:rPr kumimoji="1" lang="en-US" altLang="zh-CN" sz="3600" b="1" dirty="0">
                <a:solidFill>
                  <a:schemeClr val="bg1"/>
                </a:solidFill>
                <a:cs typeface="+mn-ea"/>
                <a:sym typeface="+mn-lt"/>
              </a:rPr>
              <a:t>Small Object Detection</a:t>
            </a:r>
            <a:endParaRPr kumimoji="1" lang="en-US" altLang="zh-CN" sz="3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336124" y="414623"/>
            <a:ext cx="7560945" cy="697885"/>
            <a:chOff x="3039549" y="554842"/>
            <a:chExt cx="7528369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3039549" y="554842"/>
              <a:ext cx="7528369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研究背景和</a:t>
              </a:r>
              <a:r>
                <a:rPr lang="zh-CN" altLang="en-US" sz="3600" dirty="0">
                  <a:solidFill>
                    <a:srgbClr val="004C95"/>
                  </a:solidFill>
                  <a:cs typeface="+mn-ea"/>
                  <a:sym typeface="+mn-lt"/>
                </a:rPr>
                <a:t>动机</a:t>
              </a:r>
              <a:endParaRPr lang="zh-CN" altLang="en-US" sz="36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" name="组合 54"/>
          <p:cNvGrpSpPr/>
          <p:nvPr/>
        </p:nvGrpSpPr>
        <p:grpSpPr>
          <a:xfrm>
            <a:off x="1896745" y="6116320"/>
            <a:ext cx="8425815" cy="2087245"/>
            <a:chOff x="0" y="-2085293"/>
            <a:chExt cx="2223504" cy="20840255"/>
          </a:xfrm>
        </p:grpSpPr>
        <p:sp>
          <p:nvSpPr>
            <p:cNvPr id="23" name="矩形 55"/>
            <p:cNvSpPr/>
            <p:nvPr/>
          </p:nvSpPr>
          <p:spPr>
            <a:xfrm>
              <a:off x="96880" y="0"/>
              <a:ext cx="2126624" cy="70717"/>
            </a:xfrm>
            <a:prstGeom prst="rect">
              <a:avLst/>
            </a:prstGeom>
            <a:solidFill>
              <a:srgbClr val="004C95"/>
            </a:solidFill>
            <a:ln w="28575" cmpd="sng">
              <a:solidFill>
                <a:schemeClr val="accent1">
                  <a:shade val="50000"/>
                </a:schemeClr>
              </a:solidFill>
              <a:prstDash val="solid"/>
              <a:miter/>
            </a:ln>
          </p:spPr>
          <p:txBody>
            <a:bodyPr anchor="ctr"/>
            <a:lstStyle/>
            <a:p>
              <a:pPr lvl="0" algn="ctr" eaLnBrk="1" hangingPunct="1">
                <a:lnSpc>
                  <a:spcPct val="120000"/>
                </a:lnSpc>
                <a:buNone/>
              </a:pPr>
              <a:endParaRPr lang="zh-CN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56"/>
            <p:cNvSpPr/>
            <p:nvPr/>
          </p:nvSpPr>
          <p:spPr>
            <a:xfrm>
              <a:off x="0" y="-2085293"/>
              <a:ext cx="2198201" cy="2084025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noAutofit/>
            </a:bodyPr>
            <a:lstStyle/>
            <a:p>
              <a:pPr lvl="0" eaLnBrk="1" hangingPunct="1">
                <a:lnSpc>
                  <a:spcPct val="120000"/>
                </a:lnSpc>
                <a:buNone/>
              </a:pPr>
              <a:endParaRPr lang="en-US" altLang="zh-CN" sz="2400" b="1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1191260"/>
            <a:ext cx="6453505" cy="5067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34605" y="1924050"/>
            <a:ext cx="4264660" cy="3804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400"/>
              <a:t>小目标检测在无人机图像中具有挑战性（物体远、小、模糊、遮挡多）</a:t>
            </a:r>
            <a:endParaRPr lang="zh-CN" altLang="en-US" sz="2400"/>
          </a:p>
          <a:p>
            <a:pPr marL="342900" indent="-342900">
              <a:buFont typeface="Wingdings" panose="05000000000000000000" charset="0"/>
              <a:buChar char="u"/>
            </a:pPr>
            <a:endParaRPr lang="en-US" altLang="zh-CN" sz="2400"/>
          </a:p>
          <a:p>
            <a:pPr marL="342900" indent="-342900">
              <a:buFont typeface="Wingdings" panose="05000000000000000000" charset="0"/>
              <a:buChar char="u"/>
            </a:pPr>
            <a:r>
              <a:rPr lang="en-US" altLang="zh-CN" sz="2400"/>
              <a:t>YOLOv5 </a:t>
            </a:r>
            <a:r>
              <a:rPr lang="zh-CN" altLang="en-US" sz="2400"/>
              <a:t>尽管轻量，但在</a:t>
            </a:r>
            <a:r>
              <a:rPr lang="en-US" altLang="zh-CN" sz="2400"/>
              <a:t> VisDrone </a:t>
            </a:r>
            <a:r>
              <a:rPr lang="zh-CN" altLang="en-US" sz="2400"/>
              <a:t>这类小目标任务上效果欠佳</a:t>
            </a:r>
            <a:endParaRPr lang="zh-CN" altLang="en-US" sz="2400"/>
          </a:p>
          <a:p>
            <a:pPr marL="342900" indent="-342900">
              <a:buFont typeface="Wingdings" panose="05000000000000000000" charset="0"/>
              <a:buChar char="u"/>
            </a:pPr>
            <a:endParaRPr lang="en-US" altLang="zh-CN" sz="2400"/>
          </a:p>
          <a:p>
            <a:pPr marL="342900" indent="-342900">
              <a:buFont typeface="Wingdings" panose="05000000000000000000" charset="0"/>
              <a:buChar char="u"/>
            </a:pPr>
            <a:r>
              <a:rPr lang="zh-CN" altLang="en-US" sz="2400"/>
              <a:t>目标：在不显著增加计算量的前提下，提高</a:t>
            </a:r>
            <a:r>
              <a:rPr lang="en-US" altLang="zh-CN" sz="2400"/>
              <a:t>YOLOv5</a:t>
            </a:r>
            <a:r>
              <a:rPr lang="zh-CN" altLang="en-US" sz="2400"/>
              <a:t>对小目标的检测能力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873298" y="554842"/>
              <a:ext cx="2609986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模型结构</a:t>
              </a:r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对比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710" y="1443990"/>
            <a:ext cx="6558280" cy="47694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58990" y="1706880"/>
            <a:ext cx="45364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HIC-YOLOv5 </a:t>
            </a:r>
            <a:r>
              <a:rPr lang="zh-CN" altLang="en-US" sz="2400"/>
              <a:t>基于</a:t>
            </a:r>
            <a:r>
              <a:rPr lang="en-US" altLang="zh-CN" sz="2400"/>
              <a:t> YOLOv5 </a:t>
            </a:r>
            <a:r>
              <a:rPr lang="zh-CN" altLang="en-US" sz="2400"/>
              <a:t>改进，引入三大模块：</a:t>
            </a:r>
            <a:endParaRPr lang="zh-CN" altLang="en-US" sz="2400"/>
          </a:p>
          <a:p>
            <a:endParaRPr lang="en-US" altLang="zh-CN" sz="28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/>
              <a:t>小目标检测头（</a:t>
            </a:r>
            <a:r>
              <a:rPr lang="en-US" altLang="zh-CN" sz="2800"/>
              <a:t>SODH</a:t>
            </a:r>
            <a:r>
              <a:rPr lang="zh-CN" altLang="en-US" sz="2800"/>
              <a:t>）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 sz="28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sz="2800"/>
              <a:t>Involution </a:t>
            </a:r>
            <a:r>
              <a:rPr lang="zh-CN" altLang="en-US" sz="2800"/>
              <a:t>通道特征增强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 sz="28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sz="2800"/>
              <a:t>CBAM</a:t>
            </a:r>
            <a:r>
              <a:rPr lang="zh-CN" altLang="en-US" sz="2800"/>
              <a:t>注意力机制</a:t>
            </a:r>
            <a:endParaRPr lang="zh-CN" alt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873298" y="554842"/>
              <a:ext cx="2609986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模型结构</a:t>
              </a:r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对比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7158990" y="2148205"/>
            <a:ext cx="4536440" cy="3415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HIC-YOLOv5 </a:t>
            </a:r>
            <a:r>
              <a:rPr lang="zh-CN" altLang="en-US" sz="2400"/>
              <a:t>基于</a:t>
            </a:r>
            <a:r>
              <a:rPr lang="en-US" altLang="zh-CN" sz="2400"/>
              <a:t> YOLOv5 </a:t>
            </a:r>
            <a:r>
              <a:rPr lang="zh-CN" altLang="en-US" sz="2400"/>
              <a:t>改进，引入三大模块：</a:t>
            </a:r>
            <a:endParaRPr lang="zh-CN" altLang="en-US" sz="2400"/>
          </a:p>
          <a:p>
            <a:endParaRPr lang="en-US" altLang="zh-CN" sz="28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 sz="2800"/>
              <a:t>小目标检测头（</a:t>
            </a:r>
            <a:r>
              <a:rPr lang="en-US" altLang="zh-CN" sz="2800"/>
              <a:t>SODH</a:t>
            </a:r>
            <a:r>
              <a:rPr lang="zh-CN" altLang="en-US" sz="2800"/>
              <a:t>）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 sz="28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sz="2800"/>
              <a:t>Involution </a:t>
            </a:r>
            <a:r>
              <a:rPr lang="zh-CN" altLang="en-US" sz="2800"/>
              <a:t>通道特征增强</a:t>
            </a:r>
            <a:endParaRPr lang="zh-CN" altLang="en-US" sz="2800"/>
          </a:p>
          <a:p>
            <a:pPr marL="285750" indent="-285750">
              <a:buFont typeface="Wingdings" panose="05000000000000000000" charset="0"/>
              <a:buChar char="u"/>
            </a:pPr>
            <a:endParaRPr lang="en-US" altLang="zh-CN" sz="2800"/>
          </a:p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sz="2800"/>
              <a:t>CBAM</a:t>
            </a:r>
            <a:r>
              <a:rPr lang="zh-CN" altLang="en-US" sz="2800"/>
              <a:t>注意力机制</a:t>
            </a:r>
            <a:endParaRPr lang="zh-CN" altLang="en-US" sz="2800"/>
          </a:p>
        </p:txBody>
      </p:sp>
      <p:graphicFrame>
        <p:nvGraphicFramePr>
          <p:cNvPr id="22" name="表格 21"/>
          <p:cNvGraphicFramePr/>
          <p:nvPr>
            <p:custDataLst>
              <p:tags r:id="rId1"/>
            </p:custDataLst>
          </p:nvPr>
        </p:nvGraphicFramePr>
        <p:xfrm>
          <a:off x="563880" y="1961515"/>
          <a:ext cx="6490335" cy="410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795"/>
                <a:gridCol w="2722880"/>
                <a:gridCol w="1978660"/>
              </a:tblGrid>
              <a:tr h="1026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模块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功能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角色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1026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SODH </a:t>
                      </a:r>
                      <a:r>
                        <a:rPr lang="zh-CN" altLang="en-US"/>
                        <a:t>小目标检测头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/>
                        <a:t>检测更高分辨率的特征图（160x160）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/>
                        <a:t>放大镜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</a:tr>
              <a:tr h="10261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/>
                        <a:t>Involution 模块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/>
                        <a:t>强化通道特征表达，替代 1×1 conv 减少信息损失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/>
                        <a:t>智能滤镜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</a:tr>
              <a:tr h="10261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/>
                        <a:t>CBAM 注意力模块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800"/>
                        <a:t>在提取特征阶段突出关键区域</a:t>
                      </a:r>
                      <a:endParaRPr lang="en-US" altLang="zh-CN" sz="1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/>
                        <a:t>注意力助手</a:t>
                      </a:r>
                      <a:endParaRPr lang="en-US" altLang="zh-CN"/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873298" y="554842"/>
              <a:ext cx="2609986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实验结果</a:t>
              </a:r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对比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7158990" y="1703705"/>
            <a:ext cx="5031105" cy="4285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使用</a:t>
            </a:r>
            <a:r>
              <a:rPr lang="en-US" altLang="zh-CN" sz="2400"/>
              <a:t> VisDrone-2019-DET </a:t>
            </a:r>
            <a:r>
              <a:rPr lang="zh-CN" altLang="en-US" sz="2400"/>
              <a:t>数据集，改进效果显著：</a:t>
            </a:r>
            <a:endParaRPr lang="zh-CN" altLang="en-US" sz="2400"/>
          </a:p>
          <a:p>
            <a:endParaRPr lang="en-US" altLang="zh-CN" sz="2400"/>
          </a:p>
          <a:p>
            <a:pPr marL="342900" indent="-342900">
              <a:buFont typeface="Wingdings" panose="05000000000000000000" charset="0"/>
              <a:buChar char="u"/>
            </a:pPr>
            <a:r>
              <a:rPr lang="en-US" altLang="zh-CN" sz="2400"/>
              <a:t>mAP@0.5 </a:t>
            </a:r>
            <a:r>
              <a:rPr lang="zh-CN" altLang="en-US" sz="2400"/>
              <a:t>：</a:t>
            </a:r>
            <a:endParaRPr lang="zh-CN" altLang="en-US" sz="2400"/>
          </a:p>
          <a:p>
            <a:pPr indent="457200">
              <a:buFont typeface="Wingdings" panose="05000000000000000000" charset="0"/>
              <a:buNone/>
            </a:pPr>
            <a:r>
              <a:rPr lang="en-US" altLang="zh-CN" sz="2400"/>
              <a:t>27.57 </a:t>
            </a:r>
            <a:r>
              <a:rPr lang="en-US" altLang="en-US" sz="2400"/>
              <a:t>→</a:t>
            </a:r>
            <a:r>
              <a:rPr lang="en-US" altLang="zh-CN" sz="2400"/>
              <a:t> 36.95</a:t>
            </a:r>
            <a:r>
              <a:rPr lang="zh-CN" altLang="en-US" sz="2400"/>
              <a:t>（</a:t>
            </a:r>
            <a:r>
              <a:rPr lang="en-US" altLang="zh-CN" sz="2400"/>
              <a:t>+9.38%</a:t>
            </a:r>
            <a:r>
              <a:rPr lang="zh-CN" altLang="en-US" sz="2400"/>
              <a:t>）</a:t>
            </a:r>
            <a:endParaRPr lang="zh-CN" altLang="en-US" sz="2400"/>
          </a:p>
          <a:p>
            <a:pPr marL="342900" indent="-342900">
              <a:buFont typeface="Wingdings" panose="05000000000000000000" charset="0"/>
              <a:buChar char="u"/>
            </a:pPr>
            <a:endParaRPr lang="en-US" altLang="zh-CN" sz="2400"/>
          </a:p>
          <a:p>
            <a:pPr marL="342900" indent="-342900">
              <a:buFont typeface="Wingdings" panose="05000000000000000000" charset="0"/>
              <a:buChar char="u"/>
            </a:pPr>
            <a:r>
              <a:rPr lang="en-US" altLang="zh-CN" sz="2400"/>
              <a:t>mAP@[.5:.95] </a:t>
            </a:r>
            <a:r>
              <a:rPr lang="zh-CN" altLang="en-US" sz="2400"/>
              <a:t>：</a:t>
            </a:r>
            <a:endParaRPr lang="zh-CN" altLang="en-US" sz="2400"/>
          </a:p>
          <a:p>
            <a:pPr indent="457200">
              <a:buFont typeface="Wingdings" panose="05000000000000000000" charset="0"/>
              <a:buNone/>
            </a:pPr>
            <a:r>
              <a:rPr lang="en-US" altLang="zh-CN" sz="2400"/>
              <a:t>14.43 </a:t>
            </a:r>
            <a:r>
              <a:rPr lang="en-US" altLang="en-US" sz="2400"/>
              <a:t>→</a:t>
            </a:r>
            <a:r>
              <a:rPr lang="en-US" altLang="zh-CN" sz="2400"/>
              <a:t> 20.85</a:t>
            </a:r>
            <a:r>
              <a:rPr lang="zh-CN" altLang="en-US" sz="2400"/>
              <a:t>（</a:t>
            </a:r>
            <a:r>
              <a:rPr lang="en-US" altLang="zh-CN" sz="2400"/>
              <a:t>+6.42%</a:t>
            </a:r>
            <a:r>
              <a:rPr lang="zh-CN" altLang="en-US" sz="2400"/>
              <a:t>）</a:t>
            </a:r>
            <a:endParaRPr lang="zh-CN" altLang="en-US" sz="2400"/>
          </a:p>
          <a:p>
            <a:endParaRPr lang="en-US" altLang="zh-CN" sz="2400"/>
          </a:p>
          <a:p>
            <a:r>
              <a:rPr lang="zh-CN" altLang="en-US" sz="2400"/>
              <a:t>在中心裁剪、轻量模块的辅助下，兼顾精度和速度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740" y="2148205"/>
            <a:ext cx="6699250" cy="3684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873298" y="554842"/>
              <a:ext cx="2609986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实验结果</a:t>
              </a:r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对比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960" y="1322070"/>
            <a:ext cx="10271125" cy="5089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074056" cy="1014730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altLang="zh-CN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4943929" y="2555248"/>
            <a:ext cx="379095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7200" b="1" dirty="0">
                <a:solidFill>
                  <a:schemeClr val="bg1"/>
                </a:solidFill>
                <a:cs typeface="+mn-ea"/>
                <a:sym typeface="+mn-lt"/>
              </a:rPr>
              <a:t>YOLOv5</a:t>
            </a:r>
            <a:endParaRPr kumimoji="1" lang="en-US" altLang="zh-CN" sz="7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10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11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12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13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14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15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16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17.xml><?xml version="1.0" encoding="utf-8"?>
<p:tagLst xmlns:p="http://schemas.openxmlformats.org/presentationml/2006/main">
  <p:tag name="TABLE_ENDDRAG_ORIGIN_RECT" val="671*323"/>
  <p:tag name="TABLE_ENDDRAG_RECT" val="144*146*671*323"/>
</p:tagLst>
</file>

<file path=ppt/tags/tag18.xml><?xml version="1.0" encoding="utf-8"?>
<p:tagLst xmlns:p="http://schemas.openxmlformats.org/presentationml/2006/main">
  <p:tag name="ISPRING_ULTRA_SCORM_TRACKING_SLIDES" val="1"/>
  <p:tag name="GENSWF_OUTPUT_FILE_NAME" val="33"/>
</p:tagLst>
</file>

<file path=ppt/tags/tag2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3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4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5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6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7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8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ags/tag9.xml><?xml version="1.0" encoding="utf-8"?>
<p:tagLst xmlns:p="http://schemas.openxmlformats.org/presentationml/2006/main">
  <p:tag name="KSO_WM_DIAGRAM_VIRTUALLY_FRAME" val="{&quot;height&quot;:288.0327559055118,&quot;left&quot;:423.10220472440943,&quot;top&quot;:140.85259842519685,&quot;width&quot;:457.0516535433071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ezu4aob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2947</Words>
  <Application>WPS 演示</Application>
  <PresentationFormat>自定义</PresentationFormat>
  <Paragraphs>257</Paragraphs>
  <Slides>28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Baoli SC</vt:lpstr>
      <vt:lpstr>仿宋</vt:lpstr>
      <vt:lpstr>Wingdings</vt:lpstr>
      <vt:lpstr>微软雅黑</vt:lpstr>
      <vt:lpstr>Arial Unicode MS</vt:lpstr>
      <vt:lpstr>等线</vt:lpstr>
      <vt:lpstr>-apple-system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蓝色工作计划</dc:title>
  <dc:creator>第一PPT</dc:creator>
  <cp:keywords>www.1ppt.com</cp:keywords>
  <dc:description>www.1ppt.com</dc:description>
  <cp:lastModifiedBy>未眠</cp:lastModifiedBy>
  <cp:revision>2766</cp:revision>
  <dcterms:created xsi:type="dcterms:W3CDTF">2015-12-01T09:06:00Z</dcterms:created>
  <dcterms:modified xsi:type="dcterms:W3CDTF">2025-05-12T00:01:04Z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68D40D72DDE64836A6FFBF148CD97235_13</vt:lpwstr>
  </property>
  <property fmtid="{D5CDD505-2E9C-101B-9397-08002B2CF9AE}" pid="3" name="KSOProductBuildVer">
    <vt:lpwstr>2052-12.1.0.20784</vt:lpwstr>
  </property>
</Properties>
</file>